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notesMasterIdLst>
    <p:notesMasterId r:id="rId19"/>
  </p:notesMasterIdLst>
  <p:handoutMasterIdLst>
    <p:handoutMasterId r:id="rId20"/>
  </p:handoutMasterIdLst>
  <p:sldIdLst>
    <p:sldId id="256" r:id="rId2"/>
    <p:sldId id="264" r:id="rId3"/>
    <p:sldId id="271" r:id="rId4"/>
    <p:sldId id="265" r:id="rId5"/>
    <p:sldId id="272" r:id="rId6"/>
    <p:sldId id="266" r:id="rId7"/>
    <p:sldId id="267" r:id="rId8"/>
    <p:sldId id="268" r:id="rId9"/>
    <p:sldId id="269" r:id="rId10"/>
    <p:sldId id="257" r:id="rId11"/>
    <p:sldId id="270" r:id="rId12"/>
    <p:sldId id="258" r:id="rId13"/>
    <p:sldId id="259" r:id="rId14"/>
    <p:sldId id="260" r:id="rId15"/>
    <p:sldId id="261" r:id="rId16"/>
    <p:sldId id="262" r:id="rId17"/>
    <p:sldId id="263" r:id="rId18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52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4" d="100"/>
          <a:sy n="74" d="100"/>
        </p:scale>
        <p:origin x="320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8693992-D14A-4D35-853F-93E4F032F2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3F5199-F543-4E06-9AD2-07E6DA85FA7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12/22/2021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0D8EDB-C52D-4174-A1AB-B89EE13828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James Hicks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BB38580-CE37-4CE2-A1A4-0E0AF266A02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B566756-44C4-4FFD-8E78-CC55CFE288E6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697179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r>
              <a:rPr lang="en-US"/>
              <a:t>12/22/2021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r>
              <a:rPr lang="en-US"/>
              <a:t>James Hicks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D79D65D-F0D6-4328-BD0B-3F3FDF8EC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268011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803405"/>
            <a:ext cx="73152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0" y="4323845"/>
            <a:ext cx="2297429" cy="365125"/>
          </a:xfrm>
        </p:spPr>
        <p:txBody>
          <a:bodyPr/>
          <a:lstStyle/>
          <a:p>
            <a:fld id="{48A87A34-81AB-432B-8DAE-1953F412C126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14400" y="4323846"/>
            <a:ext cx="48806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171700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964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55" y="4697361"/>
            <a:ext cx="7956482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94355" y="977035"/>
            <a:ext cx="7950260" cy="340697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5516716"/>
            <a:ext cx="7955280" cy="746924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3034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3"/>
            <a:ext cx="795528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649134"/>
            <a:ext cx="7772400" cy="1330852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1615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756234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509768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4174597"/>
            <a:ext cx="7778752" cy="821265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9438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31458" y="80772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146733" y="302133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25389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24702"/>
            <a:ext cx="7774782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792" y="3648316"/>
            <a:ext cx="7773608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562176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4360" y="378884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2008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37793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94361" y="2202080"/>
            <a:ext cx="2560320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9436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02237" y="2201333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00781" y="2904068"/>
            <a:ext cx="2560320" cy="335957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9319" y="2192866"/>
            <a:ext cx="2560320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9320" y="2904564"/>
            <a:ext cx="2560320" cy="335907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7003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2" y="762000"/>
            <a:ext cx="6381984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94360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94360" y="2331720"/>
            <a:ext cx="2560320" cy="15073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94360" y="4796103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91873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91872" y="2331720"/>
            <a:ext cx="2560320" cy="1509862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90858" y="4796102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93365" y="4113340"/>
            <a:ext cx="2560320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93364" y="2331721"/>
            <a:ext cx="2560320" cy="1508919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93272" y="4796100"/>
            <a:ext cx="2560320" cy="1467537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44441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2194560"/>
            <a:ext cx="7955280" cy="40690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59530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6590" y="747183"/>
            <a:ext cx="1543050" cy="4248675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360" y="746126"/>
            <a:ext cx="6278035" cy="424973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4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2362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979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95862"/>
            <a:ext cx="9144000" cy="186213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753534"/>
            <a:ext cx="7955280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3641726"/>
            <a:ext cx="7955281" cy="1354134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176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4360" y="381001"/>
            <a:ext cx="48306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82466" y="381001"/>
            <a:ext cx="667173" cy="365125"/>
          </a:xfrm>
        </p:spPr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3474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360" y="2194560"/>
            <a:ext cx="3910579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2099" y="2194560"/>
            <a:ext cx="3907540" cy="406908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574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37794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1279" y="2183802"/>
            <a:ext cx="3683659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4359" y="3132667"/>
            <a:ext cx="3910579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9018" y="2183802"/>
            <a:ext cx="368062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098" y="3132667"/>
            <a:ext cx="3907541" cy="31309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2677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49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8201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746760"/>
            <a:ext cx="4663440" cy="551688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308610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6741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1524000"/>
            <a:ext cx="40757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77524" y="751242"/>
            <a:ext cx="3674234" cy="5512398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3124200"/>
            <a:ext cx="4075730" cy="31394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12/27/2021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10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08108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37794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360" y="2194560"/>
            <a:ext cx="7955280" cy="406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2230" y="6356351"/>
            <a:ext cx="21374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12/27/2021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4360" y="6355846"/>
            <a:ext cx="56807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19773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1834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ritannica.com/topic/Epicureanis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ailystoic.com/epicureanism-stoic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Welfare" TargetMode="External"/><Relationship Id="rId2" Type="http://schemas.openxmlformats.org/officeDocument/2006/relationships/hyperlink" Target="https://en.wikipedia.org/wiki/Happines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n.wikipedia.org/wiki/Eudaimonia" TargetMode="External"/><Relationship Id="rId4" Type="http://schemas.openxmlformats.org/officeDocument/2006/relationships/hyperlink" Target="https://en.wikipedia.org/wiki/Stoicis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dailystoic.com/epicureanism-stoic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theists.org/activism/resources/about-atheism/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en.wikipedia.org/wiki/Agnosticis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secularhumanism.org/what-is-secular-humanism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8FC4E3-B7FE-4673-8687-55924DCA4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874175"/>
            <a:ext cx="7315200" cy="1754326"/>
          </a:xfrm>
        </p:spPr>
        <p:txBody>
          <a:bodyPr>
            <a:spAutoFit/>
          </a:bodyPr>
          <a:lstStyle/>
          <a:p>
            <a:r>
              <a:rPr lang="en-US" dirty="0"/>
              <a:t>The Key to Everlasting Life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CFDE79C-CDF1-4EDD-B2DC-06C0EF599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14400" y="3632201"/>
            <a:ext cx="7315200" cy="369332"/>
          </a:xfrm>
        </p:spPr>
        <p:txBody>
          <a:bodyPr>
            <a:spAutoFit/>
          </a:bodyPr>
          <a:lstStyle/>
          <a:p>
            <a:r>
              <a:rPr lang="en-US" dirty="0"/>
              <a:t>Matthew 5:21-26</a:t>
            </a:r>
          </a:p>
        </p:txBody>
      </p:sp>
    </p:spTree>
    <p:extLst>
      <p:ext uri="{BB962C8B-B14F-4D97-AF65-F5344CB8AC3E}">
        <p14:creationId xmlns:p14="http://schemas.microsoft.com/office/powerpoint/2010/main" val="399306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A67902-500C-4405-86E8-F53753CCF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753" y="1087721"/>
            <a:ext cx="7229887" cy="646331"/>
          </a:xfrm>
        </p:spPr>
        <p:txBody>
          <a:bodyPr>
            <a:spAutoFit/>
          </a:bodyPr>
          <a:lstStyle/>
          <a:p>
            <a:r>
              <a:rPr lang="en-US" dirty="0"/>
              <a:t>The Key to everlasting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376BD-F67A-4A77-9683-9B063013E6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9623" y="2194560"/>
            <a:ext cx="8163141" cy="3707682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/>
              <a:t>Christ’s words are the final, exclusive, and ultimate authority in religion!</a:t>
            </a:r>
          </a:p>
          <a:p>
            <a:r>
              <a:rPr lang="en-US" sz="2800" dirty="0"/>
              <a:t>“I say unto you …” – Matthew 5:20, 22, 26, etc.</a:t>
            </a:r>
          </a:p>
          <a:p>
            <a:r>
              <a:rPr lang="en-US" sz="2800" dirty="0"/>
              <a:t>He spoke true religion – Hebrews 1:1-2</a:t>
            </a:r>
          </a:p>
          <a:p>
            <a:r>
              <a:rPr lang="en-US" sz="2800" dirty="0"/>
              <a:t>Man’s word means nothing – Matthew 15:7-9</a:t>
            </a:r>
          </a:p>
          <a:p>
            <a:r>
              <a:rPr lang="en-US" sz="2800" dirty="0"/>
              <a:t>Creeds, prayer books, tracts, commentaries, etc.</a:t>
            </a:r>
          </a:p>
        </p:txBody>
      </p:sp>
    </p:spTree>
    <p:extLst>
      <p:ext uri="{BB962C8B-B14F-4D97-AF65-F5344CB8AC3E}">
        <p14:creationId xmlns:p14="http://schemas.microsoft.com/office/powerpoint/2010/main" val="3254649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4797D-880F-4A68-B7AC-3DF83CB702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22" y="2015447"/>
            <a:ext cx="8917756" cy="4739759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/>
              <a:t>Christ’s words are of Divine Origin</a:t>
            </a:r>
          </a:p>
          <a:p>
            <a:r>
              <a:rPr lang="en-US" sz="2800" dirty="0"/>
              <a:t>It came from God – Romans 1:16-17; John 1:1,14; Hebrews 1:1-2</a:t>
            </a:r>
          </a:p>
          <a:p>
            <a:r>
              <a:rPr lang="en-US" sz="2800" dirty="0"/>
              <a:t>The Holy Spirit inspired men to write –</a:t>
            </a:r>
            <a:br>
              <a:rPr lang="en-US" sz="2800" dirty="0"/>
            </a:br>
            <a:r>
              <a:rPr lang="en-US" sz="2800" dirty="0"/>
              <a:t>2 Peter 1:19-21</a:t>
            </a:r>
          </a:p>
          <a:p>
            <a:r>
              <a:rPr lang="en-US" sz="2800" dirty="0"/>
              <a:t>God revealed it and men wrote it down – Ephesians 3:1-6</a:t>
            </a:r>
          </a:p>
          <a:p>
            <a:pPr marL="602441" indent="-255979">
              <a:buFont typeface="Courier New" panose="02070309020205020404" pitchFamily="49" charset="0"/>
              <a:buChar char="o"/>
            </a:pPr>
            <a:r>
              <a:rPr lang="en-US" sz="2800" dirty="0"/>
              <a:t>Revelation – verse 3</a:t>
            </a:r>
          </a:p>
          <a:p>
            <a:pPr marL="602441" indent="-255979">
              <a:buFont typeface="Courier New" panose="02070309020205020404" pitchFamily="49" charset="0"/>
              <a:buChar char="o"/>
            </a:pPr>
            <a:r>
              <a:rPr lang="en-US" sz="2800" dirty="0"/>
              <a:t>Apostles and Prophets – verse 5</a:t>
            </a:r>
          </a:p>
          <a:p>
            <a:pPr marL="602441" indent="-255979">
              <a:buFont typeface="Courier New" panose="02070309020205020404" pitchFamily="49" charset="0"/>
              <a:buChar char="o"/>
            </a:pPr>
            <a:r>
              <a:rPr lang="en-US" sz="2800" dirty="0"/>
              <a:t>Men read it and understand it – verse 4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CB41BD8-F1CB-45B4-931D-D5E598F86B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753" y="1087721"/>
            <a:ext cx="7229887" cy="646331"/>
          </a:xfrm>
        </p:spPr>
        <p:txBody>
          <a:bodyPr>
            <a:spAutoFit/>
          </a:bodyPr>
          <a:lstStyle/>
          <a:p>
            <a:r>
              <a:rPr lang="en-US" dirty="0"/>
              <a:t>The Key to everlasting life</a:t>
            </a:r>
          </a:p>
        </p:txBody>
      </p:sp>
    </p:spTree>
    <p:extLst>
      <p:ext uri="{BB962C8B-B14F-4D97-AF65-F5344CB8AC3E}">
        <p14:creationId xmlns:p14="http://schemas.microsoft.com/office/powerpoint/2010/main" val="568270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8C960-6262-4D31-A70E-F2E542A33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194560"/>
            <a:ext cx="7955280" cy="4226798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/>
              <a:t>His words were to be taught</a:t>
            </a:r>
          </a:p>
          <a:p>
            <a:r>
              <a:rPr lang="en-US" sz="2800" dirty="0"/>
              <a:t>Matthew 28:19-20 – “Go ye therefore, and make disciples of all the nations, baptizing them into the name of the Father and of the Son and of the Holy Spirit: teaching them to observe all things whatsoever </a:t>
            </a:r>
            <a:r>
              <a:rPr lang="en-US" sz="2800" i="1" u="sng" dirty="0"/>
              <a:t>I commanded you</a:t>
            </a:r>
            <a:r>
              <a:rPr lang="en-US" sz="2800" dirty="0"/>
              <a:t>: and lo, I am with you always, even unto the end of the world.” (ASV)</a:t>
            </a:r>
          </a:p>
          <a:p>
            <a:r>
              <a:rPr lang="en-US" sz="2800" dirty="0"/>
              <a:t>2 Timothy 2:2 – Teach His word to others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29186508-CC54-47C2-A99D-9A0EFF522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753" y="1087721"/>
            <a:ext cx="7229887" cy="646331"/>
          </a:xfrm>
        </p:spPr>
        <p:txBody>
          <a:bodyPr>
            <a:spAutoFit/>
          </a:bodyPr>
          <a:lstStyle/>
          <a:p>
            <a:r>
              <a:rPr lang="en-US" dirty="0"/>
              <a:t>The Key to everlasting life</a:t>
            </a:r>
          </a:p>
        </p:txBody>
      </p:sp>
    </p:spTree>
    <p:extLst>
      <p:ext uri="{BB962C8B-B14F-4D97-AF65-F5344CB8AC3E}">
        <p14:creationId xmlns:p14="http://schemas.microsoft.com/office/powerpoint/2010/main" val="25501429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950E61-EEF2-46EE-9D73-DDA126244E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194560"/>
            <a:ext cx="7955280" cy="2159566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/>
              <a:t>His Words will judge us</a:t>
            </a:r>
          </a:p>
          <a:p>
            <a:r>
              <a:rPr lang="en-US" sz="2800" dirty="0"/>
              <a:t>John 12:48 – “He that rejecteth me, and receiveth not my sayings, hath one that judgeth him: </a:t>
            </a:r>
            <a:r>
              <a:rPr lang="en-US" sz="2800" i="1" u="sng" dirty="0"/>
              <a:t>the word that I spake</a:t>
            </a:r>
            <a:r>
              <a:rPr lang="en-US" sz="2800" dirty="0"/>
              <a:t>, the same shall judge him in the last day.” (ASV)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518A4CA2-7AAC-4DA8-A738-E4000F2690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753" y="1087721"/>
            <a:ext cx="7229887" cy="646331"/>
          </a:xfrm>
        </p:spPr>
        <p:txBody>
          <a:bodyPr>
            <a:spAutoFit/>
          </a:bodyPr>
          <a:lstStyle/>
          <a:p>
            <a:r>
              <a:rPr lang="en-US" dirty="0"/>
              <a:t>The Key to everlasting life</a:t>
            </a:r>
          </a:p>
        </p:txBody>
      </p:sp>
    </p:spTree>
    <p:extLst>
      <p:ext uri="{BB962C8B-B14F-4D97-AF65-F5344CB8AC3E}">
        <p14:creationId xmlns:p14="http://schemas.microsoft.com/office/powerpoint/2010/main" val="41930630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9FD3EE-4852-4AF7-81A9-274456AB01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194560"/>
            <a:ext cx="7955280" cy="3839000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/>
              <a:t>We must abide in His teaching</a:t>
            </a:r>
          </a:p>
          <a:p>
            <a:r>
              <a:rPr lang="en-US" sz="2800" dirty="0"/>
              <a:t>2 John 9 – “Whosoever goeth onward and abideth not in the </a:t>
            </a:r>
            <a:r>
              <a:rPr lang="en-US" sz="2800" i="1" u="sng" dirty="0"/>
              <a:t>teaching</a:t>
            </a:r>
            <a:r>
              <a:rPr lang="en-US" sz="2800" dirty="0"/>
              <a:t> of Christ, hath not God: he that abideth in the teaching, the same hath both the Father and the Son.” (ASV)</a:t>
            </a:r>
          </a:p>
          <a:p>
            <a:r>
              <a:rPr lang="en-US" sz="2800" dirty="0"/>
              <a:t>This includes His own spoken words and those His apostles spoke as His ambassadors.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37E84927-E8AF-40BC-8942-4A24107A14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753" y="1087721"/>
            <a:ext cx="7229887" cy="646331"/>
          </a:xfrm>
        </p:spPr>
        <p:txBody>
          <a:bodyPr>
            <a:spAutoFit/>
          </a:bodyPr>
          <a:lstStyle/>
          <a:p>
            <a:r>
              <a:rPr lang="en-US" dirty="0"/>
              <a:t>The Key to everlasting life</a:t>
            </a:r>
          </a:p>
        </p:txBody>
      </p:sp>
    </p:spTree>
    <p:extLst>
      <p:ext uri="{BB962C8B-B14F-4D97-AF65-F5344CB8AC3E}">
        <p14:creationId xmlns:p14="http://schemas.microsoft.com/office/powerpoint/2010/main" val="3119925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70679-2AD5-4523-A0D5-02696EE08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940034"/>
            <a:ext cx="7955280" cy="4742837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/>
              <a:t>We cannot go beyond it</a:t>
            </a:r>
          </a:p>
          <a:p>
            <a:r>
              <a:rPr lang="en-US" sz="2800" dirty="0"/>
              <a:t>1 Corinthians 4:6 – “Now these things, brethren, I have in a figure transferred to myself and Apollos for your sakes; that in us ye might learn not [to go] </a:t>
            </a:r>
            <a:r>
              <a:rPr lang="en-US" sz="2800" i="1" u="sng" dirty="0"/>
              <a:t>beyond the things which are written</a:t>
            </a:r>
            <a:r>
              <a:rPr lang="en-US" sz="2800" dirty="0"/>
              <a:t>; that no one of you be puffed up for the one against the other.” (ASV)</a:t>
            </a:r>
          </a:p>
          <a:p>
            <a:r>
              <a:rPr lang="en-US" sz="2800" dirty="0"/>
              <a:t>2 John 9</a:t>
            </a:r>
          </a:p>
          <a:p>
            <a:r>
              <a:rPr lang="en-US" sz="2800" dirty="0"/>
              <a:t>Acts 13:4ff – Word, the faith, right ways, teaching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CF591E55-C10C-48DB-9E92-558ECF42B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753" y="1087721"/>
            <a:ext cx="7229887" cy="646331"/>
          </a:xfrm>
        </p:spPr>
        <p:txBody>
          <a:bodyPr>
            <a:spAutoFit/>
          </a:bodyPr>
          <a:lstStyle/>
          <a:p>
            <a:r>
              <a:rPr lang="en-US" dirty="0"/>
              <a:t>The Key to everlasting life</a:t>
            </a:r>
          </a:p>
        </p:txBody>
      </p:sp>
    </p:spTree>
    <p:extLst>
      <p:ext uri="{BB962C8B-B14F-4D97-AF65-F5344CB8AC3E}">
        <p14:creationId xmlns:p14="http://schemas.microsoft.com/office/powerpoint/2010/main" val="29189385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C4C70A-5150-4D11-AAC5-029E75430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203987"/>
            <a:ext cx="7955280" cy="2675604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/>
              <a:t>His word is Everlasting</a:t>
            </a:r>
          </a:p>
          <a:p>
            <a:r>
              <a:rPr lang="en-US" sz="2800" dirty="0"/>
              <a:t>Matthew 24:35 – “Heaven and earth shall pass away, but </a:t>
            </a:r>
            <a:r>
              <a:rPr lang="en-US" sz="2800" i="1" u="sng" dirty="0"/>
              <a:t>my words</a:t>
            </a:r>
            <a:r>
              <a:rPr lang="en-US" sz="2800" i="1" dirty="0"/>
              <a:t> </a:t>
            </a:r>
            <a:r>
              <a:rPr lang="en-US" sz="2800" dirty="0"/>
              <a:t>shall not pass away.” (ASV)</a:t>
            </a:r>
          </a:p>
          <a:p>
            <a:r>
              <a:rPr lang="en-US" sz="2800" dirty="0"/>
              <a:t>The words and works of men come to naught – Acts 5:33-39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95454CB-A673-4B03-9F53-71E3BC58B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753" y="1087721"/>
            <a:ext cx="7229887" cy="646331"/>
          </a:xfrm>
        </p:spPr>
        <p:txBody>
          <a:bodyPr>
            <a:spAutoFit/>
          </a:bodyPr>
          <a:lstStyle/>
          <a:p>
            <a:r>
              <a:rPr lang="en-US" dirty="0"/>
              <a:t>The Key to everlasting life</a:t>
            </a:r>
          </a:p>
        </p:txBody>
      </p:sp>
    </p:spTree>
    <p:extLst>
      <p:ext uri="{BB962C8B-B14F-4D97-AF65-F5344CB8AC3E}">
        <p14:creationId xmlns:p14="http://schemas.microsoft.com/office/powerpoint/2010/main" val="9088046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480952-66F1-422D-B31D-C7367B406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194560"/>
            <a:ext cx="7955280" cy="3060325"/>
          </a:xfrm>
        </p:spPr>
        <p:txBody>
          <a:bodyPr>
            <a:spAutoFit/>
          </a:bodyPr>
          <a:lstStyle/>
          <a:p>
            <a:r>
              <a:rPr lang="en-US" sz="2800" dirty="0"/>
              <a:t>His words are the only standard for man</a:t>
            </a:r>
          </a:p>
          <a:p>
            <a:r>
              <a:rPr lang="en-US" sz="2800" dirty="0"/>
              <a:t>His words will last forever</a:t>
            </a:r>
          </a:p>
          <a:p>
            <a:r>
              <a:rPr lang="en-US" sz="2800" dirty="0"/>
              <a:t>His words will judge us</a:t>
            </a:r>
          </a:p>
          <a:p>
            <a:r>
              <a:rPr lang="en-US" sz="2800" dirty="0"/>
              <a:t>His words are the one and only key!</a:t>
            </a:r>
          </a:p>
          <a:p>
            <a:pPr marL="0" indent="0">
              <a:buNone/>
            </a:pPr>
            <a:endParaRPr lang="en-US" sz="2800" dirty="0"/>
          </a:p>
          <a:p>
            <a:r>
              <a:rPr lang="en-US" sz="2800" dirty="0"/>
              <a:t>Have you opened the door?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B59C94AE-F6A5-439C-947B-26BABBAE5E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9753" y="1087721"/>
            <a:ext cx="7229887" cy="646331"/>
          </a:xfrm>
        </p:spPr>
        <p:txBody>
          <a:bodyPr>
            <a:spAutoFit/>
          </a:bodyPr>
          <a:lstStyle/>
          <a:p>
            <a:r>
              <a:rPr lang="en-US" dirty="0"/>
              <a:t>The Key to everlasting life</a:t>
            </a:r>
          </a:p>
        </p:txBody>
      </p:sp>
    </p:spTree>
    <p:extLst>
      <p:ext uri="{BB962C8B-B14F-4D97-AF65-F5344CB8AC3E}">
        <p14:creationId xmlns:p14="http://schemas.microsoft.com/office/powerpoint/2010/main" val="2275186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26430-9CCC-4EF8-8166-46C81F06E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1087721"/>
            <a:ext cx="6377940" cy="646331"/>
          </a:xfrm>
        </p:spPr>
        <p:txBody>
          <a:bodyPr>
            <a:spAutoFit/>
          </a:bodyPr>
          <a:lstStyle/>
          <a:p>
            <a:r>
              <a:rPr lang="en-US" dirty="0"/>
              <a:t>Man’s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1A0DA8-68D6-4024-A344-4D1C2E5D70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3953" y="2194560"/>
            <a:ext cx="8587819" cy="3707682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/>
              <a:t>Epicureanism – </a:t>
            </a:r>
          </a:p>
          <a:p>
            <a:r>
              <a:rPr lang="en-US" sz="2800" dirty="0"/>
              <a:t>Founder – Epicurus (307) BC</a:t>
            </a:r>
          </a:p>
          <a:p>
            <a:r>
              <a:rPr lang="en-US" sz="2800" dirty="0"/>
              <a:t>“In a broad sense, it is a system of ethics embracing every conception or form of life that can be traced to the principles of his philosophy.”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hlinkClick r:id="rId2" tooltip="Epicureanis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https://www.britannica.com/topic/Epicureanism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55101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FE1A97-E5F5-44CC-8857-14996D9A1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1087721"/>
            <a:ext cx="6377940" cy="646331"/>
          </a:xfrm>
        </p:spPr>
        <p:txBody>
          <a:bodyPr>
            <a:spAutoFit/>
          </a:bodyPr>
          <a:lstStyle/>
          <a:p>
            <a:r>
              <a:rPr lang="en-US" dirty="0"/>
              <a:t>Man’s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EC934-D6C3-4A54-8F3D-174F9C0E48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194560"/>
            <a:ext cx="7955280" cy="357944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/>
              <a:t>Epicureanism – Continued</a:t>
            </a:r>
          </a:p>
          <a:p>
            <a:r>
              <a:rPr lang="en-US" sz="2800" dirty="0"/>
              <a:t>“… epicureanism claims that we should seek to maximize our own pleasure (mainly by removing pain from our lives). Pleasure as Epicurus regarded it, was the beginning and end of a blessed life.”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https://dailystoic.com/epicureanism-stoic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027312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FC3D8B-71BF-4DA4-B7E2-18D9C7971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1087721"/>
            <a:ext cx="6377940" cy="646331"/>
          </a:xfrm>
        </p:spPr>
        <p:txBody>
          <a:bodyPr>
            <a:spAutoFit/>
          </a:bodyPr>
          <a:lstStyle/>
          <a:p>
            <a:r>
              <a:rPr lang="en-US" dirty="0"/>
              <a:t>Man’s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D8D00-826E-44A5-8A3E-0095CAF3FE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1911755"/>
            <a:ext cx="7955280" cy="4611519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/>
              <a:t>Stoicism</a:t>
            </a:r>
          </a:p>
          <a:p>
            <a:r>
              <a:rPr lang="en-US" sz="2800" dirty="0"/>
              <a:t>Founder – Zino of Citium, early 3</a:t>
            </a:r>
            <a:r>
              <a:rPr lang="en-US" sz="2800" baseline="30000" dirty="0"/>
              <a:t>rd</a:t>
            </a:r>
            <a:r>
              <a:rPr lang="en-US" sz="2800" dirty="0"/>
              <a:t> Century</a:t>
            </a:r>
          </a:p>
          <a:p>
            <a:r>
              <a:rPr lang="en-US" sz="2800" dirty="0"/>
              <a:t>Philosophy of </a:t>
            </a:r>
            <a:r>
              <a:rPr lang="en-US" sz="2800" dirty="0" err="1"/>
              <a:t>endaimonic</a:t>
            </a:r>
            <a:r>
              <a:rPr lang="en-US" sz="2800" dirty="0"/>
              <a:t> virtue ethics, based on logic and views of the natural world.</a:t>
            </a:r>
          </a:p>
          <a:p>
            <a:r>
              <a:rPr lang="en-US" sz="2800" i="1" dirty="0" err="1"/>
              <a:t>endaimonia</a:t>
            </a:r>
            <a:r>
              <a:rPr lang="en-US" sz="2800" dirty="0"/>
              <a:t> – “state or condition of ‘good spirit’, and which is commonly translated as ‘</a:t>
            </a:r>
            <a:r>
              <a:rPr lang="en-US" sz="2800" dirty="0">
                <a:hlinkClick r:id="rId2" tooltip="Happiness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happiness</a:t>
            </a:r>
            <a:r>
              <a:rPr lang="en-US" sz="2800" dirty="0"/>
              <a:t>’ or ‘</a:t>
            </a:r>
            <a:r>
              <a:rPr lang="en-US" sz="2800" dirty="0">
                <a:hlinkClick r:id="rId3" tooltip="Welfare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welfare</a:t>
            </a:r>
            <a:r>
              <a:rPr lang="en-US" sz="2800" dirty="0"/>
              <a:t>’.”</a:t>
            </a:r>
          </a:p>
          <a:p>
            <a:pPr marL="0" indent="0">
              <a:buNone/>
            </a:pPr>
            <a:r>
              <a:rPr lang="en-US" sz="2800" dirty="0"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https://en.wikipedia.org/wiki/Stoicism</a:t>
            </a:r>
            <a:endParaRPr lang="en-US" sz="2800" dirty="0"/>
          </a:p>
          <a:p>
            <a:pPr marL="0" indent="0">
              <a:buNone/>
            </a:pPr>
            <a:r>
              <a:rPr lang="en-US" sz="28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https://en.wikipedia.org/wiki/Eudaimonia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88980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1DEB0-6A66-4BE6-8549-4482DA002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1087721"/>
            <a:ext cx="6377940" cy="646331"/>
          </a:xfrm>
        </p:spPr>
        <p:txBody>
          <a:bodyPr>
            <a:spAutoFit/>
          </a:bodyPr>
          <a:lstStyle/>
          <a:p>
            <a:r>
              <a:rPr lang="en-US" dirty="0"/>
              <a:t>Man’s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F14D3-11C8-4958-B6D0-6E09A52C8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194560"/>
            <a:ext cx="7955280" cy="3191643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/>
              <a:t>Stoicism – Continued</a:t>
            </a:r>
          </a:p>
          <a:p>
            <a:r>
              <a:rPr lang="en-US" sz="2800" dirty="0"/>
              <a:t>Stoicism claims that living justly and virtuously is the highest good that anyone can experience, and that pleasure and pain are to be treated indifferently.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https://dailystoic.com/epicureanism-stoic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2732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84C37-CAFF-4F99-90F6-70EBB4188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1087721"/>
            <a:ext cx="6377940" cy="646331"/>
          </a:xfrm>
        </p:spPr>
        <p:txBody>
          <a:bodyPr>
            <a:spAutoFit/>
          </a:bodyPr>
          <a:lstStyle/>
          <a:p>
            <a:r>
              <a:rPr lang="en-US" dirty="0"/>
              <a:t>Man’s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4B129B-C0C0-45A0-B192-B61B2600A6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194560"/>
            <a:ext cx="7955280" cy="3967240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/>
              <a:t>Atheism</a:t>
            </a:r>
          </a:p>
          <a:p>
            <a:r>
              <a:rPr lang="en-US" sz="2800" dirty="0"/>
              <a:t>“It is a lack of belief in gods.”</a:t>
            </a:r>
          </a:p>
          <a:p>
            <a:r>
              <a:rPr lang="en-US" sz="2800" dirty="0"/>
              <a:t>“Atheism is not an affirmative belief that there is no god nor does it answer any other question about what a person believes. It is simply a rejection of the assertion that there are gods.”</a:t>
            </a:r>
          </a:p>
          <a:p>
            <a:pPr marL="0" indent="0">
              <a:buNone/>
            </a:pPr>
            <a:r>
              <a:rPr lang="en-US" sz="2800" dirty="0">
                <a:hlinkClick r:id="rId2" tooltip="Atheis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https://www.atheists.org/activism/resources/about-atheism/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113591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C97444-A082-4611-B39E-B8ED44893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1087721"/>
            <a:ext cx="6377940" cy="646331"/>
          </a:xfrm>
        </p:spPr>
        <p:txBody>
          <a:bodyPr>
            <a:spAutoFit/>
          </a:bodyPr>
          <a:lstStyle/>
          <a:p>
            <a:r>
              <a:rPr lang="en-US" dirty="0"/>
              <a:t>Man’s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CD26A-2DCA-441F-AEAC-86E360403D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360" y="2194560"/>
            <a:ext cx="7955280" cy="3579441"/>
          </a:xfr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2800" dirty="0"/>
              <a:t>Agnosticism</a:t>
            </a:r>
          </a:p>
          <a:p>
            <a:r>
              <a:rPr lang="en-US" sz="2800" dirty="0"/>
              <a:t>“… philosophical view, generally meaning that the existence and/or nature of any specific god, entity, spirituality, or any ultimate reality is unknown or unknowable to humanity.”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hlinkClick r:id="rId2" tooltip="Agnosticis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https://en.wikipedia.org/wiki/Agnosticism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9568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47E60-8E25-48FB-97B4-01D8A1FC7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1087721"/>
            <a:ext cx="6377940" cy="646331"/>
          </a:xfrm>
        </p:spPr>
        <p:txBody>
          <a:bodyPr>
            <a:spAutoFit/>
          </a:bodyPr>
          <a:lstStyle/>
          <a:p>
            <a:r>
              <a:rPr lang="en-US" dirty="0"/>
              <a:t>Man’s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2A111E-D9CD-489A-8FCB-5899CC9C50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245" y="1723219"/>
            <a:ext cx="8719793" cy="4999317"/>
          </a:xfrm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800" dirty="0"/>
              <a:t>Secular Humanism</a:t>
            </a:r>
          </a:p>
          <a:p>
            <a:r>
              <a:rPr lang="en-US" sz="2800" dirty="0"/>
              <a:t>Founder – Paul Kurtz</a:t>
            </a:r>
          </a:p>
          <a:p>
            <a:r>
              <a:rPr lang="en-US" sz="2800" dirty="0"/>
              <a:t>“Secular humanism is </a:t>
            </a:r>
            <a:r>
              <a:rPr lang="en-US" sz="2800" i="1" dirty="0"/>
              <a:t>comprehensive</a:t>
            </a:r>
            <a:r>
              <a:rPr lang="en-US" sz="2800" dirty="0"/>
              <a:t>, touching every aspect of life including issues of values, meaning, and identity.”</a:t>
            </a:r>
          </a:p>
          <a:p>
            <a:r>
              <a:rPr lang="en-US" sz="2800" dirty="0"/>
              <a:t>“Secular humanism is </a:t>
            </a:r>
            <a:r>
              <a:rPr lang="en-US" sz="2800" i="1" dirty="0"/>
              <a:t>nonreligious</a:t>
            </a:r>
            <a:r>
              <a:rPr lang="en-US" sz="2800" dirty="0"/>
              <a:t>, espousing no belief in a realm or beings imagined to transcend ordinary experience.”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>
                <a:hlinkClick r:id="rId2" tooltip="Secular Humanism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https://secularhumanism.org/what-is-secular-humanism/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41863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00C05-00BB-4978-B4E7-ED793369F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71700" y="1087721"/>
            <a:ext cx="6377940" cy="646331"/>
          </a:xfrm>
        </p:spPr>
        <p:txBody>
          <a:bodyPr>
            <a:spAutoFit/>
          </a:bodyPr>
          <a:lstStyle/>
          <a:p>
            <a:r>
              <a:rPr lang="en-US" dirty="0"/>
              <a:t>Man’s Ideas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F3C32-60DC-4142-8999-3CAFD1F63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245" y="1817485"/>
            <a:ext cx="8719794" cy="4874155"/>
          </a:xfrm>
        </p:spPr>
        <p:txBody>
          <a:bodyPr wrap="square">
            <a:spAutoFit/>
          </a:bodyPr>
          <a:lstStyle/>
          <a:p>
            <a:r>
              <a:rPr lang="en-US" sz="2800" dirty="0"/>
              <a:t>Secular Humanism – Continued</a:t>
            </a:r>
          </a:p>
          <a:p>
            <a:r>
              <a:rPr lang="en-US" sz="2800" dirty="0"/>
              <a:t>“Secular humanism is a </a:t>
            </a:r>
            <a:r>
              <a:rPr lang="en-US" sz="2800" i="1" dirty="0"/>
              <a:t>life stance</a:t>
            </a:r>
            <a:r>
              <a:rPr lang="en-US" sz="2800" dirty="0"/>
              <a:t>, or what Council for Secular Humanism founder Paul Kurtz has termed a </a:t>
            </a:r>
            <a:r>
              <a:rPr lang="en-US" sz="2800" i="1" dirty="0" err="1"/>
              <a:t>eupraxsophy</a:t>
            </a:r>
            <a:r>
              <a:rPr lang="en-US" sz="2800" dirty="0"/>
              <a:t>: a body of principles suitable for orienting a complete human life. As a </a:t>
            </a:r>
            <a:r>
              <a:rPr lang="en-US" sz="2800" i="1" dirty="0"/>
              <a:t>secular</a:t>
            </a:r>
            <a:r>
              <a:rPr lang="en-US" sz="2800" dirty="0"/>
              <a:t> life stance, secular humanism incorporates the Enlightenment principle of </a:t>
            </a:r>
            <a:r>
              <a:rPr lang="en-US" sz="2800" i="1" dirty="0"/>
              <a:t>individualism</a:t>
            </a:r>
            <a:r>
              <a:rPr lang="en-US" sz="2800" dirty="0"/>
              <a:t>, which celebrates emancipating the individual from traditional controls by family, church, and state, increasingly empowering each of us to set the terms of his or her own life.”</a:t>
            </a:r>
          </a:p>
        </p:txBody>
      </p:sp>
    </p:spTree>
    <p:extLst>
      <p:ext uri="{BB962C8B-B14F-4D97-AF65-F5344CB8AC3E}">
        <p14:creationId xmlns:p14="http://schemas.microsoft.com/office/powerpoint/2010/main" val="239842412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501</TotalTime>
  <Words>972</Words>
  <Application>Microsoft Office PowerPoint</Application>
  <PresentationFormat>On-screen Show (4:3)</PresentationFormat>
  <Paragraphs>86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Courier New</vt:lpstr>
      <vt:lpstr>Vapor Trail</vt:lpstr>
      <vt:lpstr>The Key to Everlasting Life</vt:lpstr>
      <vt:lpstr>Man’s Ideas</vt:lpstr>
      <vt:lpstr>Man’s Ideas</vt:lpstr>
      <vt:lpstr>Man’s Ideas</vt:lpstr>
      <vt:lpstr>Man’s Ideas</vt:lpstr>
      <vt:lpstr>Man’s Ideas</vt:lpstr>
      <vt:lpstr>Man’s Ideas</vt:lpstr>
      <vt:lpstr>Man’s Ideas</vt:lpstr>
      <vt:lpstr>Man’s Ideas</vt:lpstr>
      <vt:lpstr>The Key to everlasting life</vt:lpstr>
      <vt:lpstr>The Key to everlasting life</vt:lpstr>
      <vt:lpstr>The Key to everlasting life</vt:lpstr>
      <vt:lpstr>The Key to everlasting life</vt:lpstr>
      <vt:lpstr>The Key to everlasting life</vt:lpstr>
      <vt:lpstr>The Key to everlasting life</vt:lpstr>
      <vt:lpstr>The Key to everlasting life</vt:lpstr>
      <vt:lpstr>The Key to everlasting life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Ket to Everlasting Life</dc:title>
  <dc:creator>jhicks</dc:creator>
  <cp:lastModifiedBy>Richard Lidh</cp:lastModifiedBy>
  <cp:revision>46</cp:revision>
  <cp:lastPrinted>2021-12-27T23:25:38Z</cp:lastPrinted>
  <dcterms:created xsi:type="dcterms:W3CDTF">2018-06-24T21:26:26Z</dcterms:created>
  <dcterms:modified xsi:type="dcterms:W3CDTF">2021-12-27T23:25:41Z</dcterms:modified>
</cp:coreProperties>
</file>